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512" y="-112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presProps" Target="presProps.xml"  /><Relationship Id="rId2" Type="http://schemas.openxmlformats.org/officeDocument/2006/relationships/slide" Target="slides/slide1.xml"  /><Relationship Id="rId20" Type="http://schemas.openxmlformats.org/officeDocument/2006/relationships/viewProps" Target="viewProps.xml"  /><Relationship Id="rId21" Type="http://schemas.openxmlformats.org/officeDocument/2006/relationships/theme" Target="theme/theme1.xml"  /><Relationship Id="rId22" Type="http://schemas.openxmlformats.org/officeDocument/2006/relationships/tableStyles" Target="tableStyles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792724"/>
            <a:ext cx="12191695" cy="109728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22960" y="8229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0B8A9"/>
                </a:solidFill>
                <a:latin typeface="맑은 고딕"/>
              </a:rPr>
              <a:t>2026 글로컬 관광 트래블톤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맑은 고딕"/>
              </a:rPr>
              <a:t>아이디어 계획서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8346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B9C6D6"/>
                </a:solidFill>
                <a:latin typeface="맑은 고딕"/>
              </a:rPr>
              <a:t>글로벌 관광도시 부산! 관광 아이디어를 만들다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3192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아 이 디 어 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39319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5DEEA"/>
                </a:solidFill>
                <a:latin typeface="맑은 고딕"/>
              </a:rPr>
              <a:t>[ 아이디어 제목을 입력하세요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98848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팀         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4498848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5DEEA"/>
                </a:solidFill>
                <a:latin typeface="맑은 고딕"/>
              </a:rPr>
              <a:t>[ 팀명을 입력하세요 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065776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제  출  일 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5065776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D5DEEA"/>
                </a:solidFill>
                <a:latin typeface="맑은 고딕"/>
              </a:rPr>
              <a:t>[ 2026년  월  일 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8A94A3"/>
                </a:solidFill>
                <a:latin typeface="맑은 고딕"/>
              </a:rPr>
              <a:t>※ [ ] 안의 안내 문구를 지우고 실제 내용을 입력하세요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목  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00200"/>
            <a:ext cx="1005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00B8A9"/>
                </a:solidFill>
                <a:latin typeface="맑은 고딕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1618488"/>
            <a:ext cx="868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F2B46"/>
                </a:solidFill>
                <a:latin typeface="맑은 고딕"/>
              </a:rPr>
              <a:t>아이디어 개요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2075688"/>
            <a:ext cx="8686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A94A3"/>
                </a:solidFill>
                <a:latin typeface="맑은 고딕"/>
              </a:rPr>
              <a:t>아이디어 한눈에 보기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2679191"/>
            <a:ext cx="10332720" cy="12700"/>
          </a:xfrm>
          <a:prstGeom prst="rect">
            <a:avLst/>
          </a:prstGeom>
          <a:solidFill>
            <a:srgbClr val="E8ED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807208"/>
            <a:ext cx="1005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00B8A9"/>
                </a:solidFill>
                <a:latin typeface="맑은 고딕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2825496"/>
            <a:ext cx="868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F2B46"/>
                </a:solidFill>
                <a:latin typeface="맑은 고딕"/>
              </a:rPr>
              <a:t>배경 및 필요성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3282696"/>
            <a:ext cx="8686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A94A3"/>
                </a:solidFill>
                <a:latin typeface="맑은 고딕"/>
              </a:rPr>
              <a:t>문제 정의와 기회 요인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3886200"/>
            <a:ext cx="10332720" cy="12700"/>
          </a:xfrm>
          <a:prstGeom prst="rect">
            <a:avLst/>
          </a:prstGeom>
          <a:solidFill>
            <a:srgbClr val="E8ED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014216"/>
            <a:ext cx="1005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00B8A9"/>
                </a:solidFill>
                <a:latin typeface="맑은 고딕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032504"/>
            <a:ext cx="868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F2B46"/>
                </a:solidFill>
                <a:latin typeface="맑은 고딕"/>
              </a:rPr>
              <a:t>아이디어 상세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4489704"/>
            <a:ext cx="8686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A94A3"/>
                </a:solidFill>
                <a:latin typeface="맑은 고딕"/>
              </a:rPr>
              <a:t>핵심 내용 · 차별성 · 실현 방안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14400" y="5093208"/>
            <a:ext cx="10332720" cy="12700"/>
          </a:xfrm>
          <a:prstGeom prst="rect">
            <a:avLst/>
          </a:prstGeom>
          <a:solidFill>
            <a:srgbClr val="E8ED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5221224"/>
            <a:ext cx="10058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00B8A9"/>
                </a:solidFill>
                <a:latin typeface="맑은 고딕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11680" y="5239512"/>
            <a:ext cx="868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F2B46"/>
                </a:solidFill>
                <a:latin typeface="맑은 고딕"/>
              </a:rPr>
              <a:t>기대효과 및 추진계획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11680" y="5696712"/>
            <a:ext cx="8686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A94A3"/>
                </a:solidFill>
                <a:latin typeface="맑은 고딕"/>
              </a:rPr>
              <a:t>효과 · 일정 · 예산 · 팀 소개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74920"/>
            <a:ext cx="12191695" cy="109728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945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00B8A9"/>
                </a:solidFill>
                <a:latin typeface="맑은 고딕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맑은 고딕"/>
              </a:rPr>
              <a:t>아이디어 개요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947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B9C6D6"/>
                </a:solidFill>
                <a:latin typeface="맑은 고딕"/>
              </a:rPr>
              <a:t>제안하는 관광 아이디어를 한눈에 정리합니다</a:t>
            </a:r>
          </a:p>
        </p:txBody>
      </p:sp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01 · 아이디어 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아이디어 한눈에 보기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554480"/>
          <a:ext cx="10515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8321040"/>
              </a:tblGrid>
              <a:tr h="70104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항목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내용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아이디어명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아이디어의 공식 명칭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한 줄 요약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[ 30자 이내로 핵심을 표현하세요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대상 관광객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예: 외국인 개별관광객 / MZ세대 / 가족 단위 등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핵심 키워드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키워드 3~5개를 입력하세요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활용 지역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예: 남포동 · 해운대 · 영도 등 부산 내 주요 권역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22960" y="5943600"/>
            <a:ext cx="10515600" cy="502920"/>
          </a:xfrm>
          <a:prstGeom prst="roundRect">
            <a:avLst>
              <a:gd name="adj" fmla="val 16667"/>
            </a:avLst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tIns="228600" anchor="ctr"/>
          <a:lstStyle/>
          <a:p>
            <a:pPr lvl="0" algn="l">
              <a:spcAft>
                <a:spcPts val="400"/>
              </a:spcAft>
              <a:defRPr/>
            </a:pPr>
            <a:r>
              <a:rPr sz="1350" b="0">
                <a:solidFill>
                  <a:srgbClr val="8a94a3"/>
                </a:solidFill>
                <a:latin typeface="맑은 고딕"/>
              </a:rPr>
              <a:t>심사위원이 10초 만에 전체 그림을 파악할 수 있도록 간결하게 작성하세요.</a:t>
            </a:r>
            <a:endParaRPr sz="1350" b="0">
              <a:solidFill>
                <a:srgbClr val="8a94a3"/>
              </a:solidFill>
              <a:latin typeface="맑은 고딕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74920"/>
            <a:ext cx="12191695" cy="109728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945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00B8A9"/>
                </a:solidFill>
                <a:latin typeface="맑은 고딕"/>
              </a:rPr>
              <a:t>PART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맑은 고딕"/>
              </a:rPr>
              <a:t>배경 및 필요성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947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B9C6D6"/>
                </a:solidFill>
                <a:latin typeface="맑은 고딕"/>
              </a:rPr>
              <a:t>왜 이 아이디어가 지금 부산에 필요한지 설명합니다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02 · 배경 및 필요성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문제 정의와 기회 요인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1554480"/>
            <a:ext cx="3319272" cy="37490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274320" tIns="274320"/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현황 · 문제점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부산 관광의 현재 문제점을 2~3줄로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예: 체류시간 짧음, 특정 권역 편중 등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데이터·통계가 있으면 함께 기재 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554480"/>
            <a:ext cx="3319272" cy="88900"/>
          </a:xfrm>
          <a:prstGeom prst="round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434840" y="1554480"/>
            <a:ext cx="3319272" cy="37490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274320" tIns="274320"/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타깃의 불편함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관광객이 겪는 불편·아쉬운 점을 구체적으로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인터뷰·후기·설문 근거가 있으면 기재 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554480"/>
            <a:ext cx="3319272" cy="88900"/>
          </a:xfrm>
          <a:prstGeom prst="round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046720" y="1554480"/>
            <a:ext cx="3319272" cy="37490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274320" tIns="274320"/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기회 요인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트렌드·정책·인프라 등 우호적 요인을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예: 글로컬 관광 정책, 외국인 관광객 증가 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54480"/>
            <a:ext cx="3319272" cy="88900"/>
          </a:xfrm>
          <a:prstGeom prst="round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5532120"/>
            <a:ext cx="10515600" cy="6858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tIns="228600"/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2B46"/>
                </a:solidFill>
                <a:latin typeface="맑은 고딕"/>
              </a:rPr>
              <a:t>작성 가이드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문제 → 근거(데이터) → 기회 순서로 논리를 전개하세요. 주장마다 출처를 명시하면 신뢰도가 올라갑니다.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74920"/>
            <a:ext cx="12191695" cy="109728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945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00B8A9"/>
                </a:solidFill>
                <a:latin typeface="맑은 고딕"/>
              </a:rPr>
              <a:t>PART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맑은 고딕"/>
              </a:rPr>
              <a:t>아이디어 상세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947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B9C6D6"/>
                </a:solidFill>
                <a:latin typeface="맑은 고딕"/>
              </a:rPr>
              <a:t>아이디어의 핵심 내용과 실현 방안을 구체화합니다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03 · 아이디어 상세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핵심 아이디어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4630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0F2B46"/>
                </a:solidFill>
                <a:latin typeface="맑은 고딕"/>
              </a:rPr>
              <a:t>[ 아이디어의 핵심 콘셉트를 한 문장으로 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468880"/>
            <a:ext cx="10515600" cy="356616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tIns="228600"/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2B46"/>
                </a:solidFill>
                <a:latin typeface="맑은 고딕"/>
              </a:rPr>
              <a:t>상세 내용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무엇을 제공하는 아이디어인지 구체적으로 설명 ]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이용 흐름: 관광객이 어떻게 체험하는지 단계별로 ]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온·오프라인 연계 방식, 주요 콘텐츠·프로그램 구성 ]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이미지·다이어그램을 넣으면 이해도가 높아집니다 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03 · 아이디어 상세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차별성 및 경쟁력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1554480"/>
            <a:ext cx="51206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274320" tIns="274320"/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기존 관광 상품·서비스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유사한 기존 사례와 그 한계를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국내외 유사 사례를 비교 표로 정리해도 좋습니다 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554480"/>
            <a:ext cx="5120640" cy="88900"/>
          </a:xfrm>
          <a:prstGeom prst="round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45352" y="1554480"/>
            <a:ext cx="51206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274320" tIns="274320"/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우리 아이디어의 차별점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차별화 포인트 3가지를 명확하게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기술·콘텐츠·운영 방식 중 강점을 강조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모방하기 어려운 이유를 함께 기재 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554480"/>
            <a:ext cx="5120640" cy="88900"/>
          </a:xfrm>
          <a:prstGeom prst="round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03 · 아이디어 상세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실현 방안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1737360"/>
            <a:ext cx="2450592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STEP 1</a:t>
            </a:r>
          </a:p>
          <a:p>
            <a:pPr algn="l">
              <a:spcAft>
                <a:spcPts val="10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[ 기획·설계 ]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ex. 콘텐츠 기획, 협력 기관 협의 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3552" y="324612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>
                <a:solidFill>
                  <a:srgbClr val="00B8A9"/>
                </a:solidFill>
                <a:latin typeface="맑은 고딕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47872" y="1737360"/>
            <a:ext cx="2450592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STEP 2</a:t>
            </a:r>
          </a:p>
          <a:p>
            <a:pPr algn="l">
              <a:spcAft>
                <a:spcPts val="10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[ 개발·제작 ]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ex. 시스템·콘텐츠 제작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98464" y="324612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>
                <a:solidFill>
                  <a:srgbClr val="00B8A9"/>
                </a:solidFill>
                <a:latin typeface="맑은 고딕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72784" y="1737360"/>
            <a:ext cx="2450592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STEP 3</a:t>
            </a:r>
          </a:p>
          <a:p>
            <a:pPr algn="l">
              <a:spcAft>
                <a:spcPts val="10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[ 시범 운영 ]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ex. 파일럿 테스트, 피드백 반영 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23376" y="3246120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>
                <a:solidFill>
                  <a:srgbClr val="00B8A9"/>
                </a:solidFill>
                <a:latin typeface="맑은 고딕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737360"/>
            <a:ext cx="2450592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STEP 4</a:t>
            </a:r>
          </a:p>
          <a:p>
            <a:pPr algn="l">
              <a:spcAft>
                <a:spcPts val="10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[ 확산·정착 ]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ex. 정식 론칭, 홍보·마케팅 ]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5532120"/>
            <a:ext cx="10515600" cy="6858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tIns="228600"/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2B46"/>
                </a:solidFill>
                <a:latin typeface="맑은 고딕"/>
              </a:rPr>
              <a:t>작성 가이드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각 단계별 담당·협력 주체와 필요 자원을 함께 적으면 실행력이 돋보입니다.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74920"/>
            <a:ext cx="12191695" cy="109728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945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00B8A9"/>
                </a:solidFill>
                <a:latin typeface="맑은 고딕"/>
              </a:rPr>
              <a:t>PART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맑은 고딕"/>
              </a:rPr>
              <a:t>기대효과 및 추진계획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947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B9C6D6"/>
                </a:solidFill>
                <a:latin typeface="맑은 고딕"/>
              </a:rPr>
              <a:t>아이디어가 가져올 변화와 실행 로드맵을 제시합니다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04 · 기대효과 및 추진계획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기대 효과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1554480"/>
            <a:ext cx="51206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274320" tIns="274320"/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정량적 효과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관광객 수·체류시간·소비액 등 수치 목표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일자리 창출·매출 등 지역경제 효과를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측정 가능한 KPI를 2~3개 제시 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554480"/>
            <a:ext cx="5120640" cy="88900"/>
          </a:xfrm>
          <a:prstGeom prst="round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45352" y="1554480"/>
            <a:ext cx="51206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274320" tIns="274320"/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F2B46"/>
                </a:solidFill>
                <a:latin typeface="맑은 고딕"/>
              </a:rPr>
              <a:t>정성적 효과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부산 관광 이미지·브랜드 가치 제고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지역 상권·주민과의 상생 효과 ]</a:t>
            </a:r>
          </a:p>
          <a:p>
            <a:pPr algn="l">
              <a:spcAft>
                <a:spcPts val="5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•  [ 글로컬 관광도시로서의 위상 강화 등 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554480"/>
            <a:ext cx="5120640" cy="88900"/>
          </a:xfrm>
          <a:prstGeom prst="round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04 · 기대효과 및 추진계획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추진 일정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554480"/>
          <a:ext cx="10515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743200"/>
                <a:gridCol w="4480560"/>
                <a:gridCol w="1828800"/>
              </a:tblGrid>
              <a:tr h="804672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단계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기간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주요 내용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1단계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ex. 2026.12 ~ 2027.02 ]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기획 및 협력 체계 구축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2단계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ex. 2027.03 ~ 2027.05 ]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콘텐츠·시스템 개발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3단계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ex. 2027.06 ~ 2027.08 ]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시범 운영 및 보완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4단계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ex. 2027.09 ~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정식 운영 및 확산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04 · 기대효과 및 추진계획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예산 계획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1554480"/>
          <a:ext cx="10515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4023360"/>
                <a:gridCol w="2011680"/>
                <a:gridCol w="2103120"/>
              </a:tblGrid>
              <a:tr h="713232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항목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산출 내역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금액(천원)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맑은 고딕"/>
                        </a:rPr>
                        <a:t>비고</a:t>
                      </a:r>
                    </a:p>
                  </a:txBody>
                  <a:tcPr anchor="ctr" marL="182880" marR="182880">
                    <a:solidFill>
                      <a:srgbClr val="0F2B46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ex. 콘텐츠 제작비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세부 산출 근거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ex. 시스템 개발비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세부 산출 근거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ex. 홍보·마케팅비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세부 산출 근거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>합계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8A94A3"/>
                          </a:solidFill>
                          <a:latin typeface="맑은 고딕"/>
                        </a:rPr>
                        <a:t>[ ]</a:t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50">
                          <a:solidFill>
                            <a:srgbClr val="2B3442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182880" marR="182880"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22960" y="5349240"/>
            <a:ext cx="10515600" cy="6858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tIns="228600"/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2B46"/>
                </a:solidFill>
                <a:latin typeface="맑은 고딕"/>
              </a:rPr>
              <a:t>작성 가이드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항목별 산출 근거(단가 × 수량)를 명시하세요. 공모전 요강의 예산 편성 기준이 있으면 그에 맞추세요.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46304"/>
            <a:ext cx="11064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0B8A9"/>
                </a:solidFill>
                <a:latin typeface="맑은 고딕"/>
              </a:rPr>
              <a:t>04 · 기대효과 및 추진계획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맑은 고딕"/>
              </a:rPr>
              <a:t>팀 소개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868680"/>
            <a:ext cx="1097280" cy="50800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1737360"/>
            <a:ext cx="3328416" cy="329184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20040"/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F2B46"/>
                </a:solidFill>
                <a:latin typeface="맑은 고딕"/>
              </a:rPr>
              <a:t>[ 대표자명 ]</a:t>
            </a:r>
          </a:p>
          <a:p>
            <a:pPr algn="l">
              <a:spcAft>
                <a:spcPts val="10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[ 역할 · 담당 업무 ]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주요 경력·강점을 2줄로 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737360"/>
            <a:ext cx="3328416" cy="329184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20040"/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F2B46"/>
                </a:solidFill>
                <a:latin typeface="맑은 고딕"/>
              </a:rPr>
              <a:t>[ 팀원명 ]</a:t>
            </a:r>
          </a:p>
          <a:p>
            <a:pPr algn="l">
              <a:spcAft>
                <a:spcPts val="10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[ 역할 · 담당 업무 ]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주요 경력·강점을 2줄로 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8431" y="1737360"/>
            <a:ext cx="3328416" cy="329184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20040"/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F2B46"/>
                </a:solidFill>
                <a:latin typeface="맑은 고딕"/>
              </a:rPr>
              <a:t>[ 팀원명 ]</a:t>
            </a:r>
          </a:p>
          <a:p>
            <a:pPr algn="l">
              <a:spcAft>
                <a:spcPts val="1000"/>
              </a:spcAft>
            </a:pPr>
            <a:r>
              <a:rPr sz="1400" b="1">
                <a:solidFill>
                  <a:srgbClr val="00B8A9"/>
                </a:solidFill>
                <a:latin typeface="맑은 고딕"/>
              </a:rPr>
              <a:t>[ 역할 · 담당 업무 ]</a:t>
            </a:r>
          </a:p>
          <a:p>
            <a:pPr algn="l">
              <a:spcAft>
                <a:spcPts val="600"/>
              </a:spcAft>
            </a:pPr>
            <a:r>
              <a:rPr sz="1350" b="0">
                <a:solidFill>
                  <a:srgbClr val="8A94A3"/>
                </a:solidFill>
                <a:latin typeface="맑은 고딕"/>
              </a:rPr>
              <a:t>[ 주요 경력·강점을 2줄로 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257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8A94A3"/>
                </a:solidFill>
                <a:latin typeface="맑은 고딕"/>
              </a:rPr>
              <a:t>※ 팀원 수에 맞게 카드를 복제·삭제하여 사용하세요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74920"/>
            <a:ext cx="12191695" cy="109728"/>
          </a:xfrm>
          <a:prstGeom prst="rect">
            <a:avLst/>
          </a:prstGeom>
          <a:solidFill>
            <a:srgbClr val="00B8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651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맑은 고딕"/>
              </a:rPr>
              <a:t>감사합니다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49039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0">
                <a:solidFill>
                  <a:srgbClr val="B9C6D6"/>
                </a:solidFill>
                <a:latin typeface="맑은 고딕"/>
              </a:rPr>
              <a:t>[ 팀명 ] · [ 대표자 연락처 ]</a:t>
            </a:r>
          </a:p>
        </p:txBody>
      </p:sp>
    </p:spTree>
  </p:cSld>
  <p:clrMapOvr>
    <a:masterClrMapping/>
  </p:clrMapOvr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124394"/>
      </p:ext>
    </p:extLst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513</ep:Words>
  <ep:PresentationFormat>On-screen Show (4:3)</ep:PresentationFormat>
  <ep:Paragraphs>171</ep:Paragraphs>
  <ep:Slides>17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ep:HeadingPairs>
  <ep:TitlesOfParts>
    <vt:vector size="18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2013-01-27T09:14:16.000</dcterms:created>
  <dc:description>generated using python-pptx</dc:description>
  <cp:lastModifiedBy>jguy1</cp:lastModifiedBy>
  <dcterms:modified xsi:type="dcterms:W3CDTF">2026-10-06T01:13:50.024</dcterms:modified>
  <cp:revision>2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